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6"/>
  </p:notesMasterIdLst>
  <p:sldIdLst>
    <p:sldId id="256" r:id="rId3"/>
    <p:sldId id="257" r:id="rId4"/>
    <p:sldId id="269" r:id="rId5"/>
    <p:sldId id="259" r:id="rId6"/>
    <p:sldId id="260" r:id="rId7"/>
    <p:sldId id="261" r:id="rId8"/>
    <p:sldId id="262" r:id="rId9"/>
    <p:sldId id="263" r:id="rId10"/>
    <p:sldId id="264" r:id="rId11"/>
    <p:sldId id="265" r:id="rId12"/>
    <p:sldId id="266" r:id="rId13"/>
    <p:sldId id="267" r:id="rId14"/>
    <p:sldId id="268"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3" d="100"/>
          <a:sy n="73" d="100"/>
        </p:scale>
        <p:origin x="-222" y="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FFD4A9-32F8-554F-AB6D-92477A4F9861}" type="datetimeFigureOut">
              <a:rPr lang="en-US" smtClean="0"/>
              <a:t>5/18/2015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9D6732-829B-1E42-9561-F6D768195E7F}" type="slidenum">
              <a:rPr lang="en-US" smtClean="0"/>
              <a:t>‹#›</a:t>
            </a:fld>
            <a:endParaRPr lang="en-US"/>
          </a:p>
        </p:txBody>
      </p:sp>
    </p:spTree>
    <p:extLst>
      <p:ext uri="{BB962C8B-B14F-4D97-AF65-F5344CB8AC3E}">
        <p14:creationId xmlns:p14="http://schemas.microsoft.com/office/powerpoint/2010/main" val="32817607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r>
              <a:rPr lang="en-US" baseline="0" dirty="0" smtClean="0"/>
              <a:t> the designs are here to show that these practices are complex! Once they are installed, they will require some maintenance, and it is important for homeowners to know how to correctly maintain these carefully designed practices. If they aren’t maintained properly, they will not have the optimal watershed benefit. Andi: In addition, we wanted to show that the maintenance required for these BMPs is simple and does not require too time or resources. </a:t>
            </a:r>
            <a:endParaRPr lang="en-US" dirty="0"/>
          </a:p>
        </p:txBody>
      </p:sp>
      <p:sp>
        <p:nvSpPr>
          <p:cNvPr id="4" name="Slide Number Placeholder 3"/>
          <p:cNvSpPr>
            <a:spLocks noGrp="1"/>
          </p:cNvSpPr>
          <p:nvPr>
            <p:ph type="sldNum" sz="quarter" idx="10"/>
          </p:nvPr>
        </p:nvSpPr>
        <p:spPr/>
        <p:txBody>
          <a:bodyPr/>
          <a:lstStyle/>
          <a:p>
            <a:fld id="{8C9D6732-829B-1E42-9561-F6D768195E7F}" type="slidenum">
              <a:rPr lang="en-US" smtClean="0"/>
              <a:t>2</a:t>
            </a:fld>
            <a:endParaRPr lang="en-US"/>
          </a:p>
        </p:txBody>
      </p:sp>
    </p:spTree>
    <p:extLst>
      <p:ext uri="{BB962C8B-B14F-4D97-AF65-F5344CB8AC3E}">
        <p14:creationId xmlns:p14="http://schemas.microsoft.com/office/powerpoint/2010/main" val="595645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859736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286101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2643978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2062161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4034479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125990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6D3BCB-B6C8-8C4F-B963-A44845908B82}" type="datetimeFigureOut">
              <a:rPr lang="en-US" smtClean="0"/>
              <a:t>5/18/2015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3383728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6D3BCB-B6C8-8C4F-B963-A44845908B82}" type="datetimeFigureOut">
              <a:rPr lang="en-US" smtClean="0"/>
              <a:t>5/18/2015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2893116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6D3BCB-B6C8-8C4F-B963-A44845908B82}" type="datetimeFigureOut">
              <a:rPr lang="en-US" smtClean="0"/>
              <a:t>5/18/2015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4078250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D3BCB-B6C8-8C4F-B963-A44845908B82}" type="datetimeFigureOut">
              <a:rPr lang="en-US" smtClean="0"/>
              <a:t>5/18/2015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667033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D3BCB-B6C8-8C4F-B963-A44845908B82}" type="datetimeFigureOut">
              <a:rPr lang="en-US" smtClean="0"/>
              <a:t>5/18/2015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375518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356983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D3BCB-B6C8-8C4F-B963-A44845908B82}" type="datetimeFigureOut">
              <a:rPr lang="en-US" smtClean="0"/>
              <a:t>5/18/2015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629090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2038134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01332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398756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33261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435782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2112730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2590489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D3BCB-B6C8-8C4F-B963-A44845908B82}"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78752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6D3BCB-B6C8-8C4F-B963-A44845908B82}" type="datetimeFigureOut">
              <a:rPr lang="en-US" smtClean="0"/>
              <a:t>5/18/2015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81899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6D3BCB-B6C8-8C4F-B963-A44845908B82}" type="datetimeFigureOut">
              <a:rPr lang="en-US" smtClean="0"/>
              <a:t>5/18/2015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1498487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6D3BCB-B6C8-8C4F-B963-A44845908B82}" type="datetimeFigureOut">
              <a:rPr lang="en-US" smtClean="0"/>
              <a:t>5/18/2015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197912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D3BCB-B6C8-8C4F-B963-A44845908B82}" type="datetimeFigureOut">
              <a:rPr lang="en-US" smtClean="0"/>
              <a:t>5/18/2015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259677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D3BCB-B6C8-8C4F-B963-A44845908B82}" type="datetimeFigureOut">
              <a:rPr lang="en-US" smtClean="0"/>
              <a:t>5/18/2015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173303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D3BCB-B6C8-8C4F-B963-A44845908B82}" type="datetimeFigureOut">
              <a:rPr lang="en-US" smtClean="0"/>
              <a:t>5/18/2015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01D99-5C65-2D40-8A61-8AB7DF86D1CA}" type="slidenum">
              <a:rPr lang="en-US" smtClean="0"/>
              <a:t>‹#›</a:t>
            </a:fld>
            <a:endParaRPr lang="en-US"/>
          </a:p>
        </p:txBody>
      </p:sp>
    </p:spTree>
    <p:extLst>
      <p:ext uri="{BB962C8B-B14F-4D97-AF65-F5344CB8AC3E}">
        <p14:creationId xmlns:p14="http://schemas.microsoft.com/office/powerpoint/2010/main" val="752972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D3BCB-B6C8-8C4F-B963-A44845908B82}" type="datetimeFigureOut">
              <a:rPr lang="en-US" smtClean="0"/>
              <a:t>5/18/2015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01D99-5C65-2D40-8A61-8AB7DF86D1CA}" type="slidenum">
              <a:rPr lang="en-US" smtClean="0"/>
              <a:t>‹#›</a:t>
            </a:fld>
            <a:endParaRPr lang="en-US"/>
          </a:p>
        </p:txBody>
      </p:sp>
    </p:spTree>
    <p:extLst>
      <p:ext uri="{BB962C8B-B14F-4D97-AF65-F5344CB8AC3E}">
        <p14:creationId xmlns:p14="http://schemas.microsoft.com/office/powerpoint/2010/main" val="1171933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6D3BCB-B6C8-8C4F-B963-A44845908B82}" type="datetimeFigureOut">
              <a:rPr lang="en-US" smtClean="0"/>
              <a:t>5/18/2015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7D01D99-5C65-2D40-8A61-8AB7DF86D1CA}" type="slidenum">
              <a:rPr lang="en-US" smtClean="0"/>
              <a:t>‹#›</a:t>
            </a:fld>
            <a:endParaRPr lang="en-US"/>
          </a:p>
        </p:txBody>
      </p:sp>
    </p:spTree>
    <p:extLst>
      <p:ext uri="{BB962C8B-B14F-4D97-AF65-F5344CB8AC3E}">
        <p14:creationId xmlns:p14="http://schemas.microsoft.com/office/powerpoint/2010/main" val="4173244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BMP Maintenance Guide</a:t>
            </a:r>
            <a:endParaRPr lang="en-US" dirty="0"/>
          </a:p>
        </p:txBody>
      </p:sp>
      <p:sp>
        <p:nvSpPr>
          <p:cNvPr id="3" name="Subtitle 2"/>
          <p:cNvSpPr>
            <a:spLocks noGrp="1"/>
          </p:cNvSpPr>
          <p:nvPr>
            <p:ph type="subTitle" idx="1"/>
          </p:nvPr>
        </p:nvSpPr>
        <p:spPr/>
        <p:txBody>
          <a:bodyPr/>
          <a:lstStyle/>
          <a:p>
            <a:r>
              <a:rPr lang="en-US" dirty="0" err="1" smtClean="0"/>
              <a:t>Andi</a:t>
            </a:r>
            <a:r>
              <a:rPr lang="en-US" dirty="0" smtClean="0"/>
              <a:t> </a:t>
            </a:r>
            <a:r>
              <a:rPr lang="en-US" dirty="0" err="1" smtClean="0"/>
              <a:t>Hodaj</a:t>
            </a:r>
            <a:r>
              <a:rPr lang="en-US" dirty="0" smtClean="0"/>
              <a:t> &amp; Allison Turner</a:t>
            </a:r>
          </a:p>
          <a:p>
            <a:r>
              <a:rPr lang="en-US" dirty="0" smtClean="0"/>
              <a:t>20 May 2015</a:t>
            </a:r>
            <a:endParaRPr lang="en-US" dirty="0"/>
          </a:p>
        </p:txBody>
      </p:sp>
    </p:spTree>
    <p:extLst>
      <p:ext uri="{BB962C8B-B14F-4D97-AF65-F5344CB8AC3E}">
        <p14:creationId xmlns:p14="http://schemas.microsoft.com/office/powerpoint/2010/main" val="463472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barrels</a:t>
            </a:r>
            <a:endParaRPr lang="en-US" dirty="0"/>
          </a:p>
        </p:txBody>
      </p:sp>
      <p:pic>
        <p:nvPicPr>
          <p:cNvPr id="4" name="Picture 3" descr="Macintosh HD:Users:animalmagnet02:Desktop:Capped+Diver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025694"/>
            <a:ext cx="5265212" cy="3938775"/>
          </a:xfrm>
          <a:prstGeom prst="rect">
            <a:avLst/>
          </a:prstGeom>
          <a:noFill/>
          <a:ln>
            <a:noFill/>
          </a:ln>
        </p:spPr>
      </p:pic>
      <p:pic>
        <p:nvPicPr>
          <p:cNvPr id="6" name="Picture 5" descr="670px-Clean-and-Maintain-a-Rain-Barrel-Step-3.jpg"/>
          <p:cNvPicPr>
            <a:picLocks noChangeAspect="1"/>
          </p:cNvPicPr>
          <p:nvPr/>
        </p:nvPicPr>
        <p:blipFill rotWithShape="1">
          <a:blip r:embed="rId3">
            <a:extLst>
              <a:ext uri="{28A0092B-C50C-407E-A947-70E740481C1C}">
                <a14:useLocalDpi xmlns:a14="http://schemas.microsoft.com/office/drawing/2010/main" val="0"/>
              </a:ext>
            </a:extLst>
          </a:blip>
          <a:srcRect t="14836" b="8682"/>
          <a:stretch/>
        </p:blipFill>
        <p:spPr>
          <a:xfrm>
            <a:off x="5982521" y="1417637"/>
            <a:ext cx="2704279" cy="1552761"/>
          </a:xfrm>
          <a:prstGeom prst="rect">
            <a:avLst/>
          </a:prstGeom>
        </p:spPr>
      </p:pic>
      <p:pic>
        <p:nvPicPr>
          <p:cNvPr id="7" name="Picture 6" descr="670px-Clean-and-Maintain-a-Rain-Barrel-Step-9.jpg"/>
          <p:cNvPicPr>
            <a:picLocks noChangeAspect="1"/>
          </p:cNvPicPr>
          <p:nvPr/>
        </p:nvPicPr>
        <p:blipFill rotWithShape="1">
          <a:blip r:embed="rId4">
            <a:extLst>
              <a:ext uri="{28A0092B-C50C-407E-A947-70E740481C1C}">
                <a14:useLocalDpi xmlns:a14="http://schemas.microsoft.com/office/drawing/2010/main" val="0"/>
              </a:ext>
            </a:extLst>
          </a:blip>
          <a:srcRect b="8682"/>
          <a:stretch/>
        </p:blipFill>
        <p:spPr>
          <a:xfrm>
            <a:off x="5982521" y="3135044"/>
            <a:ext cx="2704278" cy="1853965"/>
          </a:xfrm>
          <a:prstGeom prst="rect">
            <a:avLst/>
          </a:prstGeom>
        </p:spPr>
      </p:pic>
      <p:pic>
        <p:nvPicPr>
          <p:cNvPr id="8" name="Picture 7" descr="670px-Clean-and-Maintain-a-Rain-Barrel-Step-10.jpg"/>
          <p:cNvPicPr>
            <a:picLocks noChangeAspect="1"/>
          </p:cNvPicPr>
          <p:nvPr/>
        </p:nvPicPr>
        <p:blipFill rotWithShape="1">
          <a:blip r:embed="rId5">
            <a:extLst>
              <a:ext uri="{28A0092B-C50C-407E-A947-70E740481C1C}">
                <a14:useLocalDpi xmlns:a14="http://schemas.microsoft.com/office/drawing/2010/main" val="0"/>
              </a:ext>
            </a:extLst>
          </a:blip>
          <a:srcRect t="11085" b="8682"/>
          <a:stretch/>
        </p:blipFill>
        <p:spPr>
          <a:xfrm>
            <a:off x="5982521" y="5119549"/>
            <a:ext cx="2704278" cy="1628901"/>
          </a:xfrm>
          <a:prstGeom prst="rect">
            <a:avLst/>
          </a:prstGeom>
        </p:spPr>
      </p:pic>
    </p:spTree>
    <p:extLst>
      <p:ext uri="{BB962C8B-B14F-4D97-AF65-F5344CB8AC3E}">
        <p14:creationId xmlns:p14="http://schemas.microsoft.com/office/powerpoint/2010/main" val="1243915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gardens</a:t>
            </a:r>
            <a:endParaRPr lang="en-US" dirty="0"/>
          </a:p>
        </p:txBody>
      </p:sp>
      <p:pic>
        <p:nvPicPr>
          <p:cNvPr id="6" name="Picture 5"/>
          <p:cNvPicPr>
            <a:picLocks noChangeAspect="1"/>
          </p:cNvPicPr>
          <p:nvPr/>
        </p:nvPicPr>
        <p:blipFill>
          <a:blip r:embed="rId2"/>
          <a:stretch>
            <a:fillRect/>
          </a:stretch>
        </p:blipFill>
        <p:spPr>
          <a:xfrm>
            <a:off x="4105878" y="2057100"/>
            <a:ext cx="4865957" cy="3243971"/>
          </a:xfrm>
          <a:prstGeom prst="rect">
            <a:avLst/>
          </a:prstGeom>
        </p:spPr>
      </p:pic>
      <p:pic>
        <p:nvPicPr>
          <p:cNvPr id="7" name="Picture 6"/>
          <p:cNvPicPr>
            <a:picLocks noChangeAspect="1"/>
          </p:cNvPicPr>
          <p:nvPr/>
        </p:nvPicPr>
        <p:blipFill rotWithShape="1">
          <a:blip r:embed="rId3"/>
          <a:srcRect t="20454"/>
          <a:stretch/>
        </p:blipFill>
        <p:spPr>
          <a:xfrm>
            <a:off x="173632" y="1417638"/>
            <a:ext cx="3790619" cy="2261448"/>
          </a:xfrm>
          <a:prstGeom prst="rect">
            <a:avLst/>
          </a:prstGeom>
        </p:spPr>
      </p:pic>
      <p:pic>
        <p:nvPicPr>
          <p:cNvPr id="8" name="Picture 7"/>
          <p:cNvPicPr>
            <a:picLocks noChangeAspect="1"/>
          </p:cNvPicPr>
          <p:nvPr/>
        </p:nvPicPr>
        <p:blipFill>
          <a:blip r:embed="rId4"/>
          <a:stretch>
            <a:fillRect/>
          </a:stretch>
        </p:blipFill>
        <p:spPr>
          <a:xfrm>
            <a:off x="173633" y="3848343"/>
            <a:ext cx="3790618" cy="2842964"/>
          </a:xfrm>
          <a:prstGeom prst="rect">
            <a:avLst/>
          </a:prstGeom>
        </p:spPr>
      </p:pic>
    </p:spTree>
    <p:extLst>
      <p:ext uri="{BB962C8B-B14F-4D97-AF65-F5344CB8AC3E}">
        <p14:creationId xmlns:p14="http://schemas.microsoft.com/office/powerpoint/2010/main" val="1914666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Rain gardens</a:t>
            </a:r>
            <a:endParaRPr lang="en-US"/>
          </a:p>
        </p:txBody>
      </p:sp>
      <p:pic>
        <p:nvPicPr>
          <p:cNvPr id="6" name="Picture 5" descr="Screen Shot 2015-05-17 at 11.24.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460" y="1312796"/>
            <a:ext cx="5840895" cy="4109739"/>
          </a:xfrm>
          <a:prstGeom prst="rect">
            <a:avLst/>
          </a:prstGeom>
        </p:spPr>
      </p:pic>
      <p:pic>
        <p:nvPicPr>
          <p:cNvPr id="5" name="Picture 4" descr="Screen Shot 2015-05-17 at 11.22.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750" y="4508137"/>
            <a:ext cx="3152925" cy="2116547"/>
          </a:xfrm>
          <a:prstGeom prst="rect">
            <a:avLst/>
          </a:prstGeom>
        </p:spPr>
      </p:pic>
      <p:pic>
        <p:nvPicPr>
          <p:cNvPr id="4" name="Picture 3" descr="Screen Shot 2015-05-17 at 11.22.19 PM.png"/>
          <p:cNvPicPr>
            <a:picLocks noChangeAspect="1"/>
          </p:cNvPicPr>
          <p:nvPr/>
        </p:nvPicPr>
        <p:blipFill rotWithShape="1">
          <a:blip r:embed="rId4">
            <a:extLst>
              <a:ext uri="{28A0092B-C50C-407E-A947-70E740481C1C}">
                <a14:useLocalDpi xmlns:a14="http://schemas.microsoft.com/office/drawing/2010/main" val="0"/>
              </a:ext>
            </a:extLst>
          </a:blip>
          <a:srcRect b="28691"/>
          <a:stretch/>
        </p:blipFill>
        <p:spPr>
          <a:xfrm>
            <a:off x="218406" y="4508136"/>
            <a:ext cx="3312110" cy="2116547"/>
          </a:xfrm>
          <a:prstGeom prst="rect">
            <a:avLst/>
          </a:prstGeom>
        </p:spPr>
      </p:pic>
    </p:spTree>
    <p:extLst>
      <p:ext uri="{BB962C8B-B14F-4D97-AF65-F5344CB8AC3E}">
        <p14:creationId xmlns:p14="http://schemas.microsoft.com/office/powerpoint/2010/main" val="4134754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tx1"/>
                </a:solidFill>
              </a:rPr>
              <a:t>What’s next?</a:t>
            </a:r>
            <a:endParaRPr lang="en-US" sz="4400" dirty="0">
              <a:solidFill>
                <a:schemeClr val="tx1"/>
              </a:solidFill>
            </a:endParaRPr>
          </a:p>
        </p:txBody>
      </p:sp>
      <p:sp>
        <p:nvSpPr>
          <p:cNvPr id="3" name="Content Placeholder 2"/>
          <p:cNvSpPr>
            <a:spLocks noGrp="1"/>
          </p:cNvSpPr>
          <p:nvPr>
            <p:ph idx="1"/>
          </p:nvPr>
        </p:nvSpPr>
        <p:spPr/>
        <p:txBody>
          <a:bodyPr/>
          <a:lstStyle/>
          <a:p>
            <a:r>
              <a:rPr lang="en-US" dirty="0" smtClean="0"/>
              <a:t>Share with Extension, watershed groups</a:t>
            </a:r>
          </a:p>
          <a:p>
            <a:r>
              <a:rPr lang="en-US" dirty="0" smtClean="0"/>
              <a:t>Distribute to public!</a:t>
            </a:r>
            <a:endParaRPr lang="en-US" dirty="0"/>
          </a:p>
        </p:txBody>
      </p:sp>
      <p:pic>
        <p:nvPicPr>
          <p:cNvPr id="5" name="Picture 4"/>
          <p:cNvPicPr>
            <a:picLocks noChangeAspect="1"/>
          </p:cNvPicPr>
          <p:nvPr/>
        </p:nvPicPr>
        <p:blipFill>
          <a:blip r:embed="rId2"/>
          <a:stretch>
            <a:fillRect/>
          </a:stretch>
        </p:blipFill>
        <p:spPr>
          <a:xfrm rot="787959">
            <a:off x="3047063" y="3031084"/>
            <a:ext cx="4314759" cy="3775414"/>
          </a:xfrm>
          <a:prstGeom prst="rect">
            <a:avLst/>
          </a:prstGeom>
        </p:spPr>
      </p:pic>
    </p:spTree>
    <p:extLst>
      <p:ext uri="{BB962C8B-B14F-4D97-AF65-F5344CB8AC3E}">
        <p14:creationId xmlns:p14="http://schemas.microsoft.com/office/powerpoint/2010/main" val="3698017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tx1"/>
                </a:solidFill>
              </a:rPr>
              <a:t>What’s the purpose?</a:t>
            </a:r>
            <a:endParaRPr lang="en-US" sz="4400" dirty="0">
              <a:solidFill>
                <a:schemeClr val="tx1"/>
              </a:solidFill>
            </a:endParaRPr>
          </a:p>
        </p:txBody>
      </p:sp>
      <p:pic>
        <p:nvPicPr>
          <p:cNvPr id="5" name="Picture 4"/>
          <p:cNvPicPr>
            <a:picLocks noChangeAspect="1"/>
          </p:cNvPicPr>
          <p:nvPr/>
        </p:nvPicPr>
        <p:blipFill>
          <a:blip r:embed="rId3"/>
          <a:stretch>
            <a:fillRect/>
          </a:stretch>
        </p:blipFill>
        <p:spPr>
          <a:xfrm>
            <a:off x="457200" y="4354172"/>
            <a:ext cx="5957493" cy="2212028"/>
          </a:xfrm>
          <a:prstGeom prst="rect">
            <a:avLst/>
          </a:prstGeom>
        </p:spPr>
      </p:pic>
      <p:pic>
        <p:nvPicPr>
          <p:cNvPr id="6" name="Picture 5"/>
          <p:cNvPicPr>
            <a:picLocks noChangeAspect="1"/>
          </p:cNvPicPr>
          <p:nvPr/>
        </p:nvPicPr>
        <p:blipFill rotWithShape="1">
          <a:blip r:embed="rId4"/>
          <a:srcRect l="7358" t="6601" r="14333" b="7583"/>
          <a:stretch/>
        </p:blipFill>
        <p:spPr>
          <a:xfrm>
            <a:off x="5897296" y="1417638"/>
            <a:ext cx="2789504" cy="3322706"/>
          </a:xfrm>
          <a:prstGeom prst="rect">
            <a:avLst/>
          </a:prstGeom>
        </p:spPr>
      </p:pic>
      <p:grpSp>
        <p:nvGrpSpPr>
          <p:cNvPr id="7" name="Group 6"/>
          <p:cNvGrpSpPr/>
          <p:nvPr/>
        </p:nvGrpSpPr>
        <p:grpSpPr>
          <a:xfrm>
            <a:off x="122223" y="1554375"/>
            <a:ext cx="5708210" cy="1874625"/>
            <a:chOff x="1524000" y="3757614"/>
            <a:chExt cx="9144000" cy="2413353"/>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0" y="3757614"/>
              <a:ext cx="4557530" cy="2413353"/>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42734" y="3764118"/>
              <a:ext cx="4625266" cy="2396986"/>
            </a:xfrm>
            <a:prstGeom prst="rect">
              <a:avLst/>
            </a:prstGeom>
          </p:spPr>
        </p:pic>
      </p:grpSp>
      <p:sp>
        <p:nvSpPr>
          <p:cNvPr id="10" name="TextBox 9"/>
          <p:cNvSpPr txBox="1"/>
          <p:nvPr/>
        </p:nvSpPr>
        <p:spPr>
          <a:xfrm>
            <a:off x="769545" y="3421339"/>
            <a:ext cx="1720158" cy="338554"/>
          </a:xfrm>
          <a:prstGeom prst="rect">
            <a:avLst/>
          </a:prstGeom>
          <a:noFill/>
        </p:spPr>
        <p:txBody>
          <a:bodyPr wrap="square" rtlCol="0">
            <a:spAutoFit/>
          </a:bodyPr>
          <a:lstStyle/>
          <a:p>
            <a:r>
              <a:rPr lang="en-US" sz="1600" dirty="0" smtClean="0"/>
              <a:t>Traditional ditch</a:t>
            </a:r>
            <a:endParaRPr lang="en-US" sz="1600" dirty="0"/>
          </a:p>
        </p:txBody>
      </p:sp>
      <p:sp>
        <p:nvSpPr>
          <p:cNvPr id="11" name="TextBox 10"/>
          <p:cNvSpPr txBox="1"/>
          <p:nvPr/>
        </p:nvSpPr>
        <p:spPr>
          <a:xfrm>
            <a:off x="3592717" y="3391799"/>
            <a:ext cx="1720158" cy="338554"/>
          </a:xfrm>
          <a:prstGeom prst="rect">
            <a:avLst/>
          </a:prstGeom>
          <a:noFill/>
        </p:spPr>
        <p:txBody>
          <a:bodyPr wrap="square" rtlCol="0">
            <a:spAutoFit/>
          </a:bodyPr>
          <a:lstStyle/>
          <a:p>
            <a:r>
              <a:rPr lang="en-US" sz="1600" dirty="0" smtClean="0"/>
              <a:t>Two-stage ditch</a:t>
            </a:r>
            <a:endParaRPr lang="en-US" sz="1600" dirty="0"/>
          </a:p>
        </p:txBody>
      </p:sp>
    </p:spTree>
    <p:extLst>
      <p:ext uri="{BB962C8B-B14F-4D97-AF65-F5344CB8AC3E}">
        <p14:creationId xmlns:p14="http://schemas.microsoft.com/office/powerpoint/2010/main" val="387519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26083B5-BA61-1D4A-B74B-FC54A01A615D}" type="slidenum">
              <a:rPr lang="en-US" smtClean="0">
                <a:solidFill>
                  <a:prstClr val="black">
                    <a:tint val="95000"/>
                  </a:prstClr>
                </a:solidFill>
              </a:rPr>
              <a:pPr/>
              <a:t>3</a:t>
            </a:fld>
            <a:endParaRPr lang="en-US">
              <a:solidFill>
                <a:prstClr val="black">
                  <a:tint val="95000"/>
                </a:prstClr>
              </a:solidFill>
            </a:endParaRPr>
          </a:p>
        </p:txBody>
      </p:sp>
      <p:pic>
        <p:nvPicPr>
          <p:cNvPr id="1026" name="Picture 2"/>
          <p:cNvPicPr>
            <a:picLocks noChangeAspect="1" noChangeArrowheads="1"/>
          </p:cNvPicPr>
          <p:nvPr/>
        </p:nvPicPr>
        <p:blipFill>
          <a:blip r:embed="rId2"/>
          <a:srcRect/>
          <a:stretch>
            <a:fillRect/>
          </a:stretch>
        </p:blipFill>
        <p:spPr bwMode="auto">
          <a:xfrm>
            <a:off x="0" y="0"/>
            <a:ext cx="5094823" cy="6858000"/>
          </a:xfrm>
          <a:prstGeom prst="rect">
            <a:avLst/>
          </a:prstGeom>
          <a:noFill/>
          <a:ln w="9525">
            <a:noFill/>
            <a:miter lim="800000"/>
            <a:headEnd/>
            <a:tailEnd/>
          </a:ln>
        </p:spPr>
      </p:pic>
      <p:grpSp>
        <p:nvGrpSpPr>
          <p:cNvPr id="19" name="Group 18"/>
          <p:cNvGrpSpPr/>
          <p:nvPr/>
        </p:nvGrpSpPr>
        <p:grpSpPr>
          <a:xfrm>
            <a:off x="4017391" y="0"/>
            <a:ext cx="5126609" cy="6858000"/>
            <a:chOff x="4017391" y="0"/>
            <a:chExt cx="5126609" cy="6858000"/>
          </a:xfrm>
        </p:grpSpPr>
        <p:pic>
          <p:nvPicPr>
            <p:cNvPr id="1027" name="Picture 3"/>
            <p:cNvPicPr>
              <a:picLocks noChangeAspect="1" noChangeArrowheads="1"/>
            </p:cNvPicPr>
            <p:nvPr/>
          </p:nvPicPr>
          <p:blipFill>
            <a:blip r:embed="rId3"/>
            <a:srcRect/>
            <a:stretch>
              <a:fillRect/>
            </a:stretch>
          </p:blipFill>
          <p:spPr bwMode="auto">
            <a:xfrm>
              <a:off x="4017391" y="0"/>
              <a:ext cx="5126609" cy="6858000"/>
            </a:xfrm>
            <a:prstGeom prst="rect">
              <a:avLst/>
            </a:prstGeom>
            <a:noFill/>
            <a:ln w="9525">
              <a:noFill/>
              <a:miter lim="800000"/>
              <a:headEnd/>
              <a:tailEnd/>
            </a:ln>
          </p:spPr>
        </p:pic>
        <p:cxnSp>
          <p:nvCxnSpPr>
            <p:cNvPr id="10" name="Straight Arrow Connector 9"/>
            <p:cNvCxnSpPr/>
            <p:nvPr/>
          </p:nvCxnSpPr>
          <p:spPr>
            <a:xfrm flipV="1">
              <a:off x="6907794" y="2435382"/>
              <a:ext cx="1394234" cy="10864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155541" y="2544024"/>
              <a:ext cx="1050202" cy="8148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21421826">
              <a:off x="6418907" y="2066050"/>
              <a:ext cx="2267893" cy="369332"/>
            </a:xfrm>
            <a:prstGeom prst="rect">
              <a:avLst/>
            </a:prstGeom>
            <a:noFill/>
          </p:spPr>
          <p:txBody>
            <a:bodyPr wrap="square" rtlCol="0">
              <a:spAutoFit/>
            </a:bodyPr>
            <a:lstStyle/>
            <a:p>
              <a:r>
                <a:rPr lang="en-US" dirty="0" smtClean="0">
                  <a:solidFill>
                    <a:schemeClr val="bg1"/>
                  </a:solidFill>
                </a:rPr>
                <a:t>Constructed bench</a:t>
              </a:r>
              <a:endParaRPr lang="en-US" dirty="0">
                <a:solidFill>
                  <a:schemeClr val="bg1"/>
                </a:solidFill>
              </a:endParaRPr>
            </a:p>
          </p:txBody>
        </p:sp>
        <p:cxnSp>
          <p:nvCxnSpPr>
            <p:cNvPr id="18" name="Straight Arrow Connector 17"/>
            <p:cNvCxnSpPr/>
            <p:nvPr/>
          </p:nvCxnSpPr>
          <p:spPr>
            <a:xfrm flipV="1">
              <a:off x="6491690" y="3992578"/>
              <a:ext cx="832207" cy="181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21421826">
              <a:off x="6026091" y="3546642"/>
              <a:ext cx="2267893" cy="369332"/>
            </a:xfrm>
            <a:prstGeom prst="rect">
              <a:avLst/>
            </a:prstGeom>
            <a:noFill/>
          </p:spPr>
          <p:txBody>
            <a:bodyPr wrap="square" rtlCol="0">
              <a:spAutoFit/>
            </a:bodyPr>
            <a:lstStyle/>
            <a:p>
              <a:r>
                <a:rPr lang="en-US" dirty="0" smtClean="0">
                  <a:solidFill>
                    <a:schemeClr val="bg1"/>
                  </a:solidFill>
                </a:rPr>
                <a:t>Main channel</a:t>
              </a:r>
              <a:endParaRPr lang="en-US" dirty="0">
                <a:solidFill>
                  <a:schemeClr val="bg1"/>
                </a:solidFill>
              </a:endParaRPr>
            </a:p>
          </p:txBody>
        </p:sp>
      </p:grpSp>
      <p:sp>
        <p:nvSpPr>
          <p:cNvPr id="23" name="TextBox 22"/>
          <p:cNvSpPr txBox="1"/>
          <p:nvPr/>
        </p:nvSpPr>
        <p:spPr>
          <a:xfrm>
            <a:off x="733332" y="89972"/>
            <a:ext cx="3184732" cy="523220"/>
          </a:xfrm>
          <a:prstGeom prst="rect">
            <a:avLst/>
          </a:prstGeom>
          <a:noFill/>
        </p:spPr>
        <p:txBody>
          <a:bodyPr wrap="square" rtlCol="0">
            <a:spAutoFit/>
          </a:bodyPr>
          <a:lstStyle/>
          <a:p>
            <a:r>
              <a:rPr lang="en-US" sz="2800" dirty="0" smtClean="0"/>
              <a:t>Two-stage ditch</a:t>
            </a:r>
            <a:endParaRPr lang="en-US" sz="2800" dirty="0"/>
          </a:p>
        </p:txBody>
      </p:sp>
      <p:grpSp>
        <p:nvGrpSpPr>
          <p:cNvPr id="22" name="Group 21"/>
          <p:cNvGrpSpPr/>
          <p:nvPr/>
        </p:nvGrpSpPr>
        <p:grpSpPr>
          <a:xfrm>
            <a:off x="1642125" y="3488145"/>
            <a:ext cx="5161128" cy="3763370"/>
            <a:chOff x="1642125" y="3488145"/>
            <a:chExt cx="5161128" cy="3763370"/>
          </a:xfrm>
        </p:grpSpPr>
        <p:pic>
          <p:nvPicPr>
            <p:cNvPr id="11" name="Picture 10"/>
            <p:cNvPicPr/>
            <p:nvPr/>
          </p:nvPicPr>
          <p:blipFill rotWithShape="1">
            <a:blip r:embed="rId4" cstate="print">
              <a:extLst>
                <a:ext uri="{28A0092B-C50C-407E-A947-70E740481C1C}">
                  <a14:useLocalDpi xmlns:a14="http://schemas.microsoft.com/office/drawing/2010/main" val="0"/>
                </a:ext>
              </a:extLst>
            </a:blip>
            <a:srcRect t="15415"/>
            <a:stretch/>
          </p:blipFill>
          <p:spPr>
            <a:xfrm>
              <a:off x="1642125" y="3488145"/>
              <a:ext cx="5161128" cy="3763370"/>
            </a:xfrm>
            <a:prstGeom prst="rect">
              <a:avLst/>
            </a:prstGeom>
          </p:spPr>
        </p:pic>
        <p:sp>
          <p:nvSpPr>
            <p:cNvPr id="20" name="TextBox 19"/>
            <p:cNvSpPr txBox="1"/>
            <p:nvPr/>
          </p:nvSpPr>
          <p:spPr>
            <a:xfrm>
              <a:off x="2804065" y="6118381"/>
              <a:ext cx="3929204" cy="646331"/>
            </a:xfrm>
            <a:prstGeom prst="rect">
              <a:avLst/>
            </a:prstGeom>
            <a:noFill/>
          </p:spPr>
          <p:txBody>
            <a:bodyPr wrap="square" rtlCol="0">
              <a:spAutoFit/>
            </a:bodyPr>
            <a:lstStyle/>
            <a:p>
              <a:r>
                <a:rPr lang="en-US" dirty="0" smtClean="0">
                  <a:solidFill>
                    <a:schemeClr val="bg1"/>
                  </a:solidFill>
                </a:rPr>
                <a:t>Initial cost varies from $10 - $68 per linear foot of two-stage channel</a:t>
              </a:r>
              <a:endParaRPr lang="en-US" dirty="0">
                <a:solidFill>
                  <a:schemeClr val="bg1"/>
                </a:solidFill>
              </a:endParaRPr>
            </a:p>
          </p:txBody>
        </p:sp>
      </p:grpSp>
    </p:spTree>
    <p:extLst>
      <p:ext uri="{BB962C8B-B14F-4D97-AF65-F5344CB8AC3E}">
        <p14:creationId xmlns:p14="http://schemas.microsoft.com/office/powerpoint/2010/main" val="126194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69" y="128195"/>
            <a:ext cx="4033320" cy="541761"/>
          </a:xfrm>
        </p:spPr>
        <p:txBody>
          <a:bodyPr>
            <a:noAutofit/>
          </a:bodyPr>
          <a:lstStyle/>
          <a:p>
            <a:r>
              <a:rPr lang="en-US" sz="2400" dirty="0" smtClean="0"/>
              <a:t>Two-stage ditch maintenance</a:t>
            </a:r>
            <a:endParaRPr lang="en-US" sz="2400" dirty="0"/>
          </a:p>
        </p:txBody>
      </p:sp>
      <p:sp>
        <p:nvSpPr>
          <p:cNvPr id="5" name="Text Placeholder 4"/>
          <p:cNvSpPr>
            <a:spLocks noGrp="1"/>
          </p:cNvSpPr>
          <p:nvPr>
            <p:ph type="body" sz="half" idx="2"/>
          </p:nvPr>
        </p:nvSpPr>
        <p:spPr>
          <a:xfrm>
            <a:off x="248969" y="783250"/>
            <a:ext cx="3281882" cy="5617549"/>
          </a:xfrm>
        </p:spPr>
        <p:txBody>
          <a:bodyPr>
            <a:normAutofit fontScale="92500" lnSpcReduction="10000"/>
          </a:bodyPr>
          <a:lstStyle/>
          <a:p>
            <a:pPr marL="285750" indent="-285750">
              <a:buFont typeface="Arial" panose="020B0604020202020204" pitchFamily="34" charset="0"/>
              <a:buChar char="•"/>
            </a:pPr>
            <a:r>
              <a:rPr lang="en-US" sz="2400" dirty="0" smtClean="0"/>
              <a:t>Periodical inspections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Re-seeding the benches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Spraying noxious or invasive plants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Mowing the benches periodically </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Controlling spread of woody vegetation</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Keep tile drain outlet pipes open and protected </a:t>
            </a:r>
            <a:endParaRPr lang="en-US" sz="2400" dirty="0"/>
          </a:p>
        </p:txBody>
      </p:sp>
      <p:pic>
        <p:nvPicPr>
          <p:cNvPr id="6"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4282289" y="236836"/>
            <a:ext cx="4083113" cy="228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55946" y="3092030"/>
            <a:ext cx="3502939" cy="26272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43974" y="3103631"/>
            <a:ext cx="3502940" cy="2604002"/>
          </a:xfrm>
          <a:prstGeom prst="rect">
            <a:avLst/>
          </a:prstGeom>
        </p:spPr>
      </p:pic>
    </p:spTree>
    <p:extLst>
      <p:ext uri="{BB962C8B-B14F-4D97-AF65-F5344CB8AC3E}">
        <p14:creationId xmlns:p14="http://schemas.microsoft.com/office/powerpoint/2010/main" val="47515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9"/>
            <a:ext cx="8229600" cy="1143000"/>
          </a:xfrm>
        </p:spPr>
        <p:txBody>
          <a:bodyPr>
            <a:normAutofit/>
          </a:bodyPr>
          <a:lstStyle/>
          <a:p>
            <a:r>
              <a:rPr lang="en-US" dirty="0" smtClean="0"/>
              <a:t>Denitrifying bioreactor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20672"/>
            <a:ext cx="4413564" cy="331017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95" y="4630846"/>
            <a:ext cx="2969537" cy="22271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4847" y="1231271"/>
            <a:ext cx="3717014" cy="4956019"/>
          </a:xfrm>
          <a:prstGeom prst="rect">
            <a:avLst/>
          </a:prstGeom>
        </p:spPr>
      </p:pic>
      <p:sp>
        <p:nvSpPr>
          <p:cNvPr id="8" name="TextBox 7"/>
          <p:cNvSpPr txBox="1"/>
          <p:nvPr/>
        </p:nvSpPr>
        <p:spPr>
          <a:xfrm>
            <a:off x="4671588" y="6218191"/>
            <a:ext cx="4603687" cy="646331"/>
          </a:xfrm>
          <a:prstGeom prst="rect">
            <a:avLst/>
          </a:prstGeom>
          <a:noFill/>
        </p:spPr>
        <p:txBody>
          <a:bodyPr wrap="square" rtlCol="0">
            <a:spAutoFit/>
          </a:bodyPr>
          <a:lstStyle/>
          <a:p>
            <a:r>
              <a:rPr lang="en-US" dirty="0" smtClean="0"/>
              <a:t>Initial cost varies from $4,000 - $12,000 treating drainage area between 30 – 100 acres</a:t>
            </a:r>
            <a:endParaRPr lang="en-US" dirty="0"/>
          </a:p>
        </p:txBody>
      </p:sp>
    </p:spTree>
    <p:extLst>
      <p:ext uri="{BB962C8B-B14F-4D97-AF65-F5344CB8AC3E}">
        <p14:creationId xmlns:p14="http://schemas.microsoft.com/office/powerpoint/2010/main" val="9236601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14" y="165997"/>
            <a:ext cx="8614372" cy="1143000"/>
          </a:xfrm>
        </p:spPr>
        <p:txBody>
          <a:bodyPr>
            <a:noAutofit/>
          </a:bodyPr>
          <a:lstStyle/>
          <a:p>
            <a:r>
              <a:rPr lang="en-US" dirty="0" smtClean="0"/>
              <a:t>Denitrifying bioreactor maintenance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4572000" cy="3429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sp>
        <p:nvSpPr>
          <p:cNvPr id="7" name="TextBox 6"/>
          <p:cNvSpPr txBox="1"/>
          <p:nvPr/>
        </p:nvSpPr>
        <p:spPr>
          <a:xfrm>
            <a:off x="642795" y="1091562"/>
            <a:ext cx="7568697" cy="22510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t>Woodchip replacement (every 10 years approximately) </a:t>
            </a:r>
          </a:p>
          <a:p>
            <a:pPr marL="285750" indent="-285750">
              <a:lnSpc>
                <a:spcPct val="150000"/>
              </a:lnSpc>
              <a:buFont typeface="Arial" panose="020B0604020202020204" pitchFamily="34" charset="0"/>
              <a:buChar char="•"/>
            </a:pPr>
            <a:r>
              <a:rPr lang="en-US" sz="2400" dirty="0" smtClean="0"/>
              <a:t>Periodic mowing (same as a buffer strip)</a:t>
            </a:r>
          </a:p>
          <a:p>
            <a:pPr marL="285750" indent="-285750">
              <a:lnSpc>
                <a:spcPct val="150000"/>
              </a:lnSpc>
              <a:buFont typeface="Arial" panose="020B0604020202020204" pitchFamily="34" charset="0"/>
              <a:buChar char="•"/>
            </a:pPr>
            <a:r>
              <a:rPr lang="en-US" sz="2400" dirty="0" smtClean="0"/>
              <a:t>Periodic inspections of the control structures </a:t>
            </a:r>
          </a:p>
          <a:p>
            <a:pPr marL="285750" indent="-285750">
              <a:lnSpc>
                <a:spcPct val="150000"/>
              </a:lnSpc>
              <a:buFont typeface="Arial" panose="020B0604020202020204" pitchFamily="34" charset="0"/>
              <a:buChar char="•"/>
            </a:pPr>
            <a:r>
              <a:rPr lang="en-US" sz="2400" dirty="0" smtClean="0"/>
              <a:t>Re-seeding if needed</a:t>
            </a:r>
            <a:endParaRPr lang="en-US" sz="2400" dirty="0"/>
          </a:p>
        </p:txBody>
      </p:sp>
    </p:spTree>
    <p:extLst>
      <p:ext uri="{BB962C8B-B14F-4D97-AF65-F5344CB8AC3E}">
        <p14:creationId xmlns:p14="http://schemas.microsoft.com/office/powerpoint/2010/main" val="4157288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Vegetated filter strips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9779" y="1600200"/>
            <a:ext cx="6124442" cy="4525963"/>
          </a:xfrm>
        </p:spPr>
      </p:pic>
      <p:sp>
        <p:nvSpPr>
          <p:cNvPr id="5" name="TextBox 4"/>
          <p:cNvSpPr txBox="1"/>
          <p:nvPr/>
        </p:nvSpPr>
        <p:spPr>
          <a:xfrm>
            <a:off x="1575303" y="6142730"/>
            <a:ext cx="8225073" cy="369332"/>
          </a:xfrm>
          <a:prstGeom prst="rect">
            <a:avLst/>
          </a:prstGeom>
          <a:noFill/>
        </p:spPr>
        <p:txBody>
          <a:bodyPr wrap="square" rtlCol="0">
            <a:spAutoFit/>
          </a:bodyPr>
          <a:lstStyle/>
          <a:p>
            <a:r>
              <a:rPr lang="en-US" dirty="0" smtClean="0"/>
              <a:t>Initial cost consists of taking some land out of crop production</a:t>
            </a:r>
            <a:endParaRPr lang="en-US" dirty="0"/>
          </a:p>
        </p:txBody>
      </p:sp>
    </p:spTree>
    <p:extLst>
      <p:ext uri="{BB962C8B-B14F-4D97-AF65-F5344CB8AC3E}">
        <p14:creationId xmlns:p14="http://schemas.microsoft.com/office/powerpoint/2010/main" val="524573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8953877" cy="1143000"/>
          </a:xfrm>
        </p:spPr>
        <p:txBody>
          <a:bodyPr>
            <a:normAutofit fontScale="90000"/>
          </a:bodyPr>
          <a:lstStyle/>
          <a:p>
            <a:r>
              <a:rPr lang="en-US" dirty="0" smtClean="0"/>
              <a:t>Vegetated filter strips</a:t>
            </a:r>
            <a:br>
              <a:rPr lang="en-US" dirty="0" smtClean="0"/>
            </a:br>
            <a:r>
              <a:rPr lang="en-US" dirty="0" smtClean="0"/>
              <a:t>maintenance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7098" y="1964602"/>
            <a:ext cx="5548748" cy="4161561"/>
          </a:xfrm>
        </p:spPr>
      </p:pic>
      <p:sp>
        <p:nvSpPr>
          <p:cNvPr id="5" name="TextBox 4"/>
          <p:cNvSpPr txBox="1"/>
          <p:nvPr/>
        </p:nvSpPr>
        <p:spPr>
          <a:xfrm>
            <a:off x="126749" y="1775931"/>
            <a:ext cx="3060071" cy="50783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t>Periodic mowing </a:t>
            </a:r>
          </a:p>
          <a:p>
            <a:pPr marL="285750" indent="-285750">
              <a:lnSpc>
                <a:spcPct val="150000"/>
              </a:lnSpc>
              <a:buFont typeface="Arial" panose="020B0604020202020204" pitchFamily="34" charset="0"/>
              <a:buChar char="•"/>
            </a:pPr>
            <a:r>
              <a:rPr lang="en-US" sz="2400" dirty="0" smtClean="0"/>
              <a:t>Re-seeding or inter-seeding</a:t>
            </a:r>
          </a:p>
          <a:p>
            <a:pPr marL="285750" indent="-285750">
              <a:lnSpc>
                <a:spcPct val="150000"/>
              </a:lnSpc>
              <a:buFont typeface="Arial" panose="020B0604020202020204" pitchFamily="34" charset="0"/>
              <a:buChar char="•"/>
            </a:pPr>
            <a:r>
              <a:rPr lang="en-US" sz="2400" dirty="0" smtClean="0"/>
              <a:t>Spraying to control spread of invasive species </a:t>
            </a:r>
          </a:p>
          <a:p>
            <a:pPr marL="285750" indent="-285750">
              <a:lnSpc>
                <a:spcPct val="150000"/>
              </a:lnSpc>
              <a:buFont typeface="Arial" panose="020B0604020202020204" pitchFamily="34" charset="0"/>
              <a:buChar char="•"/>
            </a:pPr>
            <a:r>
              <a:rPr lang="en-US" sz="2400" dirty="0" smtClean="0"/>
              <a:t>Fertilizer application if necessary </a:t>
            </a:r>
          </a:p>
          <a:p>
            <a:endParaRPr lang="en-US" dirty="0" smtClean="0"/>
          </a:p>
          <a:p>
            <a:endParaRPr lang="en-US" dirty="0"/>
          </a:p>
        </p:txBody>
      </p:sp>
    </p:spTree>
    <p:extLst>
      <p:ext uri="{BB962C8B-B14F-4D97-AF65-F5344CB8AC3E}">
        <p14:creationId xmlns:p14="http://schemas.microsoft.com/office/powerpoint/2010/main" val="2649353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barrels</a:t>
            </a:r>
            <a:endParaRPr lang="en-US" dirty="0"/>
          </a:p>
        </p:txBody>
      </p:sp>
      <p:pic>
        <p:nvPicPr>
          <p:cNvPr id="4" name="Picture 3" descr="Macintosh HD:Users:animalmagnet02:Desktop:RE__rain_barrel_research:RB3.jpg"/>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47129"/>
            <a:ext cx="3888160" cy="4717461"/>
          </a:xfrm>
          <a:prstGeom prst="rect">
            <a:avLst/>
          </a:prstGeom>
          <a:noFill/>
          <a:ln>
            <a:noFill/>
          </a:ln>
        </p:spPr>
      </p:pic>
      <p:pic>
        <p:nvPicPr>
          <p:cNvPr id="5" name="Picture 4" descr="Macintosh HD:Users:animalmagnet02:Desktop:RE__rain_barrel_research:RB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9271" y="1647128"/>
            <a:ext cx="4087530" cy="4717461"/>
          </a:xfrm>
          <a:prstGeom prst="rect">
            <a:avLst/>
          </a:prstGeom>
          <a:noFill/>
          <a:ln>
            <a:noFill/>
          </a:ln>
        </p:spPr>
      </p:pic>
    </p:spTree>
    <p:extLst>
      <p:ext uri="{BB962C8B-B14F-4D97-AF65-F5344CB8AC3E}">
        <p14:creationId xmlns:p14="http://schemas.microsoft.com/office/powerpoint/2010/main" val="3512676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165</TotalTime>
  <Words>258</Words>
  <Application>Microsoft Office PowerPoint</Application>
  <PresentationFormat>On-screen Show (4:3)</PresentationFormat>
  <Paragraphs>46</Paragraphs>
  <Slides>13</Slides>
  <Notes>1</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Facet</vt:lpstr>
      <vt:lpstr>BMP Maintenance Guide</vt:lpstr>
      <vt:lpstr>What’s the purpose?</vt:lpstr>
      <vt:lpstr>PowerPoint Presentation</vt:lpstr>
      <vt:lpstr>Two-stage ditch maintenance</vt:lpstr>
      <vt:lpstr>Denitrifying bioreactor</vt:lpstr>
      <vt:lpstr>Denitrifying bioreactor maintenance</vt:lpstr>
      <vt:lpstr>Vegetated filter strips</vt:lpstr>
      <vt:lpstr>Vegetated filter strips maintenance</vt:lpstr>
      <vt:lpstr>Rain barrels</vt:lpstr>
      <vt:lpstr>Rain barrels</vt:lpstr>
      <vt:lpstr>Rain gardens</vt:lpstr>
      <vt:lpstr>Rain gardens</vt:lpstr>
      <vt:lpstr>What’s next?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BMP Maintenance Guide</dc:title>
  <dc:creator>Allison Turner</dc:creator>
  <cp:lastModifiedBy>Esman, Laura A</cp:lastModifiedBy>
  <cp:revision>17</cp:revision>
  <dcterms:created xsi:type="dcterms:W3CDTF">2015-05-18T03:59:02Z</dcterms:created>
  <dcterms:modified xsi:type="dcterms:W3CDTF">2015-05-18T17:32:23Z</dcterms:modified>
</cp:coreProperties>
</file>